
<file path=[Content_Types].xml><?xml version="1.0" encoding="utf-8"?>
<Types xmlns="http://schemas.openxmlformats.org/package/2006/content-types">
  <Default Extension="xml" ContentType="application/xml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4" Type="http://schemas.openxmlformats.org/officeDocument/2006/relationships/custom-properties" Target="docProps/custom.xml"/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9" r:id="rId4"/>
    <p:sldId id="261" r:id="rId5"/>
    <p:sldId id="262" r:id="rId6"/>
    <p:sldId id="263" r:id="rId7"/>
    <p:sldId id="264" r:id="rId8"/>
    <p:sldId id="265" r:id="rId9"/>
    <p:sldId id="258" r:id="rId10"/>
    <p:sldId id="266" r:id="rId11"/>
    <p:sldId id="267" r:id="rId12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+mn-cs"/>
      </a:defRPr>
    </a:lvl5pPr>
    <a:lvl6pPr marL="2286000" algn="l" defTabSz="457200" rtl="0" eaLnBrk="1" latinLnBrk="0" hangingPunct="1">
      <a:defRPr kern="1200">
        <a:solidFill>
          <a:schemeClr val="tx1"/>
        </a:solidFill>
        <a:latin typeface="Arial" charset="0"/>
        <a:ea typeface="ＭＳ Ｐゴシック" charset="0"/>
        <a:cs typeface="+mn-cs"/>
      </a:defRPr>
    </a:lvl6pPr>
    <a:lvl7pPr marL="2743200" algn="l" defTabSz="457200" rtl="0" eaLnBrk="1" latinLnBrk="0" hangingPunct="1">
      <a:defRPr kern="1200">
        <a:solidFill>
          <a:schemeClr val="tx1"/>
        </a:solidFill>
        <a:latin typeface="Arial" charset="0"/>
        <a:ea typeface="ＭＳ Ｐゴシック" charset="0"/>
        <a:cs typeface="+mn-cs"/>
      </a:defRPr>
    </a:lvl7pPr>
    <a:lvl8pPr marL="3200400" algn="l" defTabSz="457200" rtl="0" eaLnBrk="1" latinLnBrk="0" hangingPunct="1">
      <a:defRPr kern="1200">
        <a:solidFill>
          <a:schemeClr val="tx1"/>
        </a:solidFill>
        <a:latin typeface="Arial" charset="0"/>
        <a:ea typeface="ＭＳ Ｐゴシック" charset="0"/>
        <a:cs typeface="+mn-cs"/>
      </a:defRPr>
    </a:lvl8pPr>
    <a:lvl9pPr marL="3657600" algn="l" defTabSz="457200" rtl="0" eaLnBrk="1" latinLnBrk="0" hangingPunct="1">
      <a:defRPr kern="1200">
        <a:solidFill>
          <a:schemeClr val="tx1"/>
        </a:solidFill>
        <a:latin typeface="Arial" charset="0"/>
        <a:ea typeface="ＭＳ Ｐゴシック" charset="0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75102"/>
    <a:srgbClr val="FF9D00"/>
    <a:srgbClr val="FF6702"/>
    <a:srgbClr val="FF3305"/>
    <a:srgbClr val="CF3E00"/>
    <a:srgbClr val="236F7A"/>
    <a:srgbClr val="EEB42D"/>
    <a:srgbClr val="EED41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87" autoAdjust="0"/>
    <p:restoredTop sz="94649" autoAdjust="0"/>
  </p:normalViewPr>
  <p:slideViewPr>
    <p:cSldViewPr>
      <p:cViewPr varScale="1">
        <p:scale>
          <a:sx n="60" d="100"/>
          <a:sy n="60" d="100"/>
        </p:scale>
        <p:origin x="-1848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printerSettings" Target="printerSettings/printerSettings1.bin"/><Relationship Id="rId14" Type="http://schemas.openxmlformats.org/officeDocument/2006/relationships/presProps" Target="presProps.xml"/><Relationship Id="rId15" Type="http://schemas.openxmlformats.org/officeDocument/2006/relationships/viewProps" Target="viewProps.xml"/><Relationship Id="rId16" Type="http://schemas.openxmlformats.org/officeDocument/2006/relationships/theme" Target="theme/theme1.xml"/><Relationship Id="rId17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533400" y="1447800"/>
            <a:ext cx="8077200" cy="1752600"/>
          </a:xfrm>
        </p:spPr>
        <p:txBody>
          <a:bodyPr/>
          <a:lstStyle>
            <a:lvl1pPr algn="l">
              <a:lnSpc>
                <a:spcPct val="80000"/>
              </a:lnSpc>
              <a:defRPr sz="4400"/>
            </a:lvl1pPr>
          </a:lstStyle>
          <a:p>
            <a:pPr lvl="0"/>
            <a:r>
              <a:rPr lang="en-US" noProof="0" smtClean="0"/>
              <a:t>Click to edit Master title style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4267200" y="3657600"/>
            <a:ext cx="4343400" cy="1219200"/>
          </a:xfrm>
        </p:spPr>
        <p:txBody>
          <a:bodyPr/>
          <a:lstStyle>
            <a:lvl1pPr marL="0" indent="0" algn="r">
              <a:buFontTx/>
              <a:buNone/>
              <a:defRPr/>
            </a:lvl1pPr>
          </a:lstStyle>
          <a:p>
            <a:pPr lvl="0"/>
            <a:r>
              <a:rPr lang="en-US" noProof="0" smtClean="0"/>
              <a:t>Click to edit Master subtitle style</a:t>
            </a:r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dt" sz="half" idx="2"/>
          </p:nvPr>
        </p:nvSpPr>
        <p:spPr>
          <a:xfrm>
            <a:off x="228600" y="64008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ftr" sz="quarter" idx="3"/>
          </p:nvPr>
        </p:nvSpPr>
        <p:spPr>
          <a:xfrm>
            <a:off x="2362200" y="6400800"/>
            <a:ext cx="43434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sldNum" sz="quarter" idx="4"/>
          </p:nvPr>
        </p:nvSpPr>
        <p:spPr>
          <a:xfrm>
            <a:off x="7010400" y="64008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B60EF4C6-089C-AB40-A9DF-3CE403D4F4D3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5E1D390-7975-824D-BCB2-C5C4964F76A8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19821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609600"/>
            <a:ext cx="2076450" cy="55626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6076950" cy="55626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CD7F791-8DDC-174F-A77D-53036100B7B1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48168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C90FC59-4BEE-9647-82EE-176F6982A956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4996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91621DE-AFB6-8E4D-B165-368E99FAB385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43556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05000"/>
            <a:ext cx="4076700" cy="4267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86300" y="1905000"/>
            <a:ext cx="4076700" cy="4267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3E76465-1102-8647-9877-F7085178647C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89777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7EE0331-341E-A445-9F22-1DAB1EF53D8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07601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C7F007D-7A74-0C4D-A37D-80FC769BEF5B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75262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7E84F14-D3BA-3142-968E-8D89179D914B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18622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84D4B25-08F9-A546-8F26-3EA8D45AA648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88132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E8B9889-4B77-7749-BB3F-AD13AC046995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79496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3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609600"/>
            <a:ext cx="8305800" cy="1219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905000"/>
            <a:ext cx="8305800" cy="426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2667000" y="6477000"/>
            <a:ext cx="1295400" cy="38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000"/>
            </a:lvl1pPr>
          </a:lstStyle>
          <a:p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14800" y="6477000"/>
            <a:ext cx="2895600" cy="38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000"/>
            </a:lvl1pPr>
          </a:lstStyle>
          <a:p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162800" y="6477000"/>
            <a:ext cx="1295400" cy="38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000">
                <a:solidFill>
                  <a:schemeClr val="bg1"/>
                </a:solidFill>
              </a:defRPr>
            </a:lvl1pPr>
          </a:lstStyle>
          <a:p>
            <a:fld id="{5DE28E61-F3D6-CC40-8D1E-D89F3DCEEF58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 Black" charset="0"/>
          <a:ea typeface="ＭＳ Ｐゴシック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 Black" charset="0"/>
          <a:ea typeface="ＭＳ Ｐゴシック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 Black" charset="0"/>
          <a:ea typeface="ＭＳ Ｐゴシック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 Black" charset="0"/>
          <a:ea typeface="ＭＳ Ｐゴシック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 Black" charset="0"/>
          <a:ea typeface="ＭＳ Ｐゴシック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 Black" charset="0"/>
          <a:ea typeface="ＭＳ Ｐゴシック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 Black" charset="0"/>
          <a:ea typeface="ＭＳ Ｐゴシック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 Black" charset="0"/>
          <a:ea typeface="ＭＳ Ｐゴシック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Types of Economies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bg1">
                    <a:lumMod val="10000"/>
                  </a:schemeClr>
                </a:solidFill>
              </a:rPr>
              <a:t>Market vs. Command</a:t>
            </a:r>
            <a:endParaRPr lang="en-US" dirty="0">
              <a:solidFill>
                <a:schemeClr val="bg1">
                  <a:lumMod val="1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114477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001D2E"/>
                </a:solidFill>
              </a:rPr>
              <a:t>Exit Sip:</a:t>
            </a:r>
            <a:endParaRPr lang="en-US" dirty="0">
              <a:solidFill>
                <a:srgbClr val="001D2E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Classify the following as either command or market economy.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5255510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09600"/>
            <a:ext cx="8305800" cy="1143000"/>
          </a:xfrm>
        </p:spPr>
        <p:txBody>
          <a:bodyPr/>
          <a:lstStyle/>
          <a:p>
            <a:r>
              <a:rPr lang="en-US" dirty="0" smtClean="0">
                <a:solidFill>
                  <a:srgbClr val="001D2E"/>
                </a:solidFill>
              </a:rPr>
              <a:t>In your groups:</a:t>
            </a:r>
            <a:br>
              <a:rPr lang="en-US" dirty="0" smtClean="0">
                <a:solidFill>
                  <a:srgbClr val="001D2E"/>
                </a:solidFill>
              </a:rPr>
            </a:br>
            <a:r>
              <a:rPr lang="en-US" dirty="0" smtClean="0">
                <a:solidFill>
                  <a:srgbClr val="001D2E"/>
                </a:solidFill>
              </a:rPr>
              <a:t>Interpret the cartoon</a:t>
            </a:r>
            <a:endParaRPr lang="en-US" dirty="0">
              <a:solidFill>
                <a:srgbClr val="001D2E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5400" y="1828800"/>
            <a:ext cx="6553200" cy="4958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38704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bg1">
                    <a:lumMod val="10000"/>
                  </a:schemeClr>
                </a:solidFill>
              </a:rPr>
              <a:t>Goals of Economic Systems?</a:t>
            </a:r>
            <a:endParaRPr lang="en-US" dirty="0">
              <a:solidFill>
                <a:schemeClr val="bg1">
                  <a:lumMod val="1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Economic freedom</a:t>
            </a:r>
          </a:p>
          <a:p>
            <a:r>
              <a:rPr lang="en-US" dirty="0" smtClean="0"/>
              <a:t>Efficiency</a:t>
            </a:r>
          </a:p>
          <a:p>
            <a:r>
              <a:rPr lang="en-US" dirty="0" smtClean="0"/>
              <a:t>Equity</a:t>
            </a:r>
          </a:p>
          <a:p>
            <a:r>
              <a:rPr lang="en-US" dirty="0" smtClean="0"/>
              <a:t>Growth</a:t>
            </a:r>
          </a:p>
          <a:p>
            <a:r>
              <a:rPr lang="en-US" dirty="0"/>
              <a:t>S</a:t>
            </a:r>
            <a:r>
              <a:rPr lang="en-US" dirty="0" smtClean="0"/>
              <a:t>tability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7978392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001D2E"/>
                </a:solidFill>
              </a:rPr>
              <a:t>Broad Social Goals</a:t>
            </a:r>
            <a:endParaRPr lang="en-US" dirty="0">
              <a:solidFill>
                <a:srgbClr val="001D2E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u="sng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Economic Freedom </a:t>
            </a:r>
            <a:r>
              <a:rPr lang="en-US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refers to such things as the freedom </a:t>
            </a:r>
            <a:r>
              <a:rPr lang="en-US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for consumers </a:t>
            </a:r>
            <a:r>
              <a:rPr lang="en-US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to decide how to spend or save their incomes, for workers </a:t>
            </a:r>
            <a:r>
              <a:rPr lang="en-US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to change </a:t>
            </a:r>
            <a:r>
              <a:rPr lang="en-US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jobs or join unions, and for people to establish new businesses </a:t>
            </a:r>
            <a:r>
              <a:rPr lang="en-US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or close </a:t>
            </a:r>
            <a:r>
              <a:rPr lang="en-US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old ones.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0608901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001D2E"/>
                </a:solidFill>
              </a:rPr>
              <a:t>Broad Social Goals</a:t>
            </a:r>
            <a:endParaRPr lang="en-US" dirty="0">
              <a:solidFill>
                <a:srgbClr val="001D2E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u="sng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Economic Growth </a:t>
            </a:r>
            <a:r>
              <a:rPr lang="en-US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refers to increasing the production of goods </a:t>
            </a:r>
            <a:r>
              <a:rPr lang="en-US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and services over time. The rate of economic growth is measured by changes in the level of real gross domestic product (GDP) or real gross national product (GNP) 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1789161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001D2E"/>
                </a:solidFill>
              </a:rPr>
              <a:t>Broad Social Goals</a:t>
            </a:r>
            <a:endParaRPr lang="en-US" dirty="0">
              <a:solidFill>
                <a:srgbClr val="001D2E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u="sng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Economic Stability </a:t>
            </a:r>
            <a:r>
              <a:rPr lang="en-US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refers to stable prices and full </a:t>
            </a:r>
            <a:r>
              <a:rPr lang="en-US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employment. Price </a:t>
            </a:r>
            <a:r>
              <a:rPr lang="en-US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stability means avoiding inflation, a rise in the average price level, </a:t>
            </a:r>
            <a:r>
              <a:rPr lang="en-US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or deflation</a:t>
            </a:r>
            <a:r>
              <a:rPr lang="en-US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a fall in the average price level. Full employment means </a:t>
            </a:r>
            <a:r>
              <a:rPr lang="en-US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using all </a:t>
            </a:r>
            <a:r>
              <a:rPr lang="en-US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of an economy's scarce resources, particularly labor.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6493416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001D2E"/>
                </a:solidFill>
              </a:rPr>
              <a:t>Broad Social Goals</a:t>
            </a:r>
            <a:endParaRPr lang="en-US" dirty="0">
              <a:solidFill>
                <a:srgbClr val="001D2E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b="1" u="sng" dirty="0">
                <a:solidFill>
                  <a:schemeClr val="tx1"/>
                </a:solidFill>
              </a:rPr>
              <a:t>Economic Equity </a:t>
            </a:r>
            <a:r>
              <a:rPr lang="en-US" sz="2800" dirty="0">
                <a:solidFill>
                  <a:schemeClr val="tx1"/>
                </a:solidFill>
              </a:rPr>
              <a:t>refers to concerns about fairness in </a:t>
            </a:r>
            <a:r>
              <a:rPr lang="en-US" sz="2800" dirty="0" smtClean="0">
                <a:solidFill>
                  <a:schemeClr val="tx1"/>
                </a:solidFill>
              </a:rPr>
              <a:t>economic dealings</a:t>
            </a:r>
            <a:r>
              <a:rPr lang="en-US" sz="2800" dirty="0">
                <a:solidFill>
                  <a:schemeClr val="tx1"/>
                </a:solidFill>
              </a:rPr>
              <a:t>. These concerns usually arise in evaluating exchanges, or </a:t>
            </a:r>
            <a:r>
              <a:rPr lang="en-US" sz="2800" dirty="0" smtClean="0">
                <a:solidFill>
                  <a:schemeClr val="tx1"/>
                </a:solidFill>
              </a:rPr>
              <a:t>the overall </a:t>
            </a:r>
            <a:r>
              <a:rPr lang="en-US" sz="2800" dirty="0">
                <a:solidFill>
                  <a:schemeClr val="tx1"/>
                </a:solidFill>
              </a:rPr>
              <a:t>distribution of income. Some people judge equity based </a:t>
            </a:r>
            <a:r>
              <a:rPr lang="en-US" sz="2800" dirty="0" smtClean="0">
                <a:solidFill>
                  <a:schemeClr val="tx1"/>
                </a:solidFill>
              </a:rPr>
              <a:t>on providing </a:t>
            </a:r>
            <a:r>
              <a:rPr lang="en-US" sz="2800" dirty="0">
                <a:solidFill>
                  <a:schemeClr val="tx1"/>
                </a:solidFill>
              </a:rPr>
              <a:t>equal opportunity, others based on the equality of </a:t>
            </a:r>
            <a:r>
              <a:rPr lang="en-US" sz="2800" dirty="0" smtClean="0">
                <a:solidFill>
                  <a:schemeClr val="tx1"/>
                </a:solidFill>
              </a:rPr>
              <a:t>outcomes. Public </a:t>
            </a:r>
            <a:r>
              <a:rPr lang="en-US" sz="2800" dirty="0">
                <a:solidFill>
                  <a:schemeClr val="tx1"/>
                </a:solidFill>
              </a:rPr>
              <a:t>policies are often evaluated in terms of what people think is right </a:t>
            </a:r>
            <a:r>
              <a:rPr lang="en-US" sz="2800" dirty="0" smtClean="0">
                <a:solidFill>
                  <a:schemeClr val="tx1"/>
                </a:solidFill>
              </a:rPr>
              <a:t>or wrong</a:t>
            </a:r>
            <a:r>
              <a:rPr lang="en-US" sz="2800" dirty="0">
                <a:solidFill>
                  <a:schemeClr val="tx1"/>
                </a:solidFill>
              </a:rPr>
              <a:t>, even though people often disagree about what is fair or unfair.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411177160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001D2E"/>
                </a:solidFill>
              </a:rPr>
              <a:t>Broad Social Goals</a:t>
            </a:r>
            <a:endParaRPr lang="en-US" dirty="0">
              <a:solidFill>
                <a:srgbClr val="001D2E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u="sng" dirty="0">
                <a:solidFill>
                  <a:schemeClr val="tx1"/>
                </a:solidFill>
              </a:rPr>
              <a:t>Economic Efficiency </a:t>
            </a:r>
            <a:r>
              <a:rPr lang="en-US" dirty="0">
                <a:solidFill>
                  <a:schemeClr val="tx1"/>
                </a:solidFill>
              </a:rPr>
              <a:t>means not wasting scarce resources. For </a:t>
            </a:r>
            <a:r>
              <a:rPr lang="en-US" dirty="0" smtClean="0">
                <a:solidFill>
                  <a:schemeClr val="tx1"/>
                </a:solidFill>
              </a:rPr>
              <a:t>a national </a:t>
            </a:r>
            <a:r>
              <a:rPr lang="en-US" dirty="0">
                <a:solidFill>
                  <a:schemeClr val="tx1"/>
                </a:solidFill>
              </a:rPr>
              <a:t>economy that entails two things</a:t>
            </a:r>
            <a:r>
              <a:rPr lang="en-US" dirty="0" smtClean="0">
                <a:solidFill>
                  <a:schemeClr val="tx1"/>
                </a:solidFill>
              </a:rPr>
              <a:t>:</a:t>
            </a:r>
          </a:p>
          <a:p>
            <a:pPr lvl="1"/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>
                <a:solidFill>
                  <a:schemeClr val="tx1"/>
                </a:solidFill>
              </a:rPr>
              <a:t>1) producing the goods </a:t>
            </a:r>
            <a:r>
              <a:rPr lang="en-US" dirty="0" smtClean="0">
                <a:solidFill>
                  <a:schemeClr val="tx1"/>
                </a:solidFill>
              </a:rPr>
              <a:t>and services </a:t>
            </a:r>
            <a:r>
              <a:rPr lang="en-US" dirty="0">
                <a:solidFill>
                  <a:schemeClr val="tx1"/>
                </a:solidFill>
              </a:rPr>
              <a:t>people want most, and </a:t>
            </a:r>
            <a:endParaRPr lang="en-US" dirty="0" smtClean="0">
              <a:solidFill>
                <a:schemeClr val="tx1"/>
              </a:solidFill>
            </a:endParaRPr>
          </a:p>
          <a:p>
            <a:pPr lvl="1"/>
            <a:r>
              <a:rPr lang="en-US" dirty="0" smtClean="0">
                <a:solidFill>
                  <a:schemeClr val="tx1"/>
                </a:solidFill>
              </a:rPr>
              <a:t>2</a:t>
            </a:r>
            <a:r>
              <a:rPr lang="en-US" dirty="0">
                <a:solidFill>
                  <a:schemeClr val="tx1"/>
                </a:solidFill>
              </a:rPr>
              <a:t>) economizing resources in the </a:t>
            </a:r>
            <a:r>
              <a:rPr lang="en-US" dirty="0" smtClean="0">
                <a:solidFill>
                  <a:schemeClr val="tx1"/>
                </a:solidFill>
              </a:rPr>
              <a:t>production of </a:t>
            </a:r>
            <a:r>
              <a:rPr lang="en-US" dirty="0">
                <a:solidFill>
                  <a:schemeClr val="tx1"/>
                </a:solidFill>
              </a:rPr>
              <a:t>goods and services, so that the real costs of production are as low </a:t>
            </a:r>
            <a:r>
              <a:rPr lang="en-US" dirty="0" smtClean="0">
                <a:solidFill>
                  <a:schemeClr val="tx1"/>
                </a:solidFill>
              </a:rPr>
              <a:t>as possible</a:t>
            </a:r>
            <a:r>
              <a:rPr lang="en-US" dirty="0">
                <a:solidFill>
                  <a:schemeClr val="tx1"/>
                </a:solidFill>
              </a:rPr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5609384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001D2E"/>
                </a:solidFill>
              </a:rPr>
              <a:t>Your society</a:t>
            </a:r>
            <a:endParaRPr lang="en-US" dirty="0">
              <a:solidFill>
                <a:srgbClr val="001D2E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Allot 100 points among these 5 social goals.</a:t>
            </a:r>
          </a:p>
          <a:p>
            <a:pPr lvl="1"/>
            <a:r>
              <a:rPr lang="en-US" dirty="0" smtClean="0"/>
              <a:t>Which ones are the most important to a society?</a:t>
            </a:r>
          </a:p>
          <a:p>
            <a:pPr lvl="2"/>
            <a:r>
              <a:rPr lang="en-US" dirty="0" smtClean="0"/>
              <a:t>Why?</a:t>
            </a:r>
          </a:p>
          <a:p>
            <a:pPr lvl="1"/>
            <a:r>
              <a:rPr lang="en-US" dirty="0" smtClean="0"/>
              <a:t>Which are not as important?</a:t>
            </a:r>
          </a:p>
          <a:p>
            <a:pPr lvl="2"/>
            <a:r>
              <a:rPr lang="en-US" dirty="0" smtClean="0"/>
              <a:t>Why?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9598176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001D2E"/>
                </a:solidFill>
              </a:rPr>
              <a:t>Most common Economies</a:t>
            </a:r>
            <a:endParaRPr lang="en-US" dirty="0">
              <a:solidFill>
                <a:srgbClr val="001D2E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19600" y="1828800"/>
            <a:ext cx="4495800" cy="4267200"/>
          </a:xfrm>
        </p:spPr>
        <p:txBody>
          <a:bodyPr/>
          <a:lstStyle/>
          <a:p>
            <a:r>
              <a:rPr lang="en-US" dirty="0" smtClean="0"/>
              <a:t>Command</a:t>
            </a:r>
          </a:p>
          <a:p>
            <a:pPr lvl="1"/>
            <a:r>
              <a:rPr lang="en-US" sz="2700" dirty="0" smtClean="0"/>
              <a:t>Government owns nonhuman resources</a:t>
            </a:r>
          </a:p>
          <a:p>
            <a:pPr lvl="1"/>
            <a:r>
              <a:rPr lang="en-US" sz="2700" dirty="0" smtClean="0"/>
              <a:t>Centrally planned economy</a:t>
            </a:r>
          </a:p>
          <a:p>
            <a:pPr lvl="1"/>
            <a:r>
              <a:rPr lang="en-US" sz="2700" dirty="0" smtClean="0"/>
              <a:t>Limited Foreign trade</a:t>
            </a:r>
          </a:p>
          <a:p>
            <a:pPr lvl="1"/>
            <a:r>
              <a:rPr lang="en-US" sz="2700" dirty="0" smtClean="0"/>
              <a:t>Prices usually controlled</a:t>
            </a:r>
            <a:endParaRPr lang="en-US" sz="2700" dirty="0"/>
          </a:p>
        </p:txBody>
      </p:sp>
      <p:sp>
        <p:nvSpPr>
          <p:cNvPr id="5" name="Content Placeholder 2"/>
          <p:cNvSpPr txBox="1">
            <a:spLocks/>
          </p:cNvSpPr>
          <p:nvPr/>
        </p:nvSpPr>
        <p:spPr bwMode="auto">
          <a:xfrm>
            <a:off x="228600" y="1981200"/>
            <a:ext cx="4495800" cy="426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r>
              <a:rPr lang="en-US" dirty="0" smtClean="0"/>
              <a:t>Market </a:t>
            </a:r>
          </a:p>
          <a:p>
            <a:pPr lvl="1"/>
            <a:r>
              <a:rPr lang="en-US" sz="2600" dirty="0" smtClean="0"/>
              <a:t>Private ownership of nonhuman resources</a:t>
            </a:r>
          </a:p>
          <a:p>
            <a:pPr lvl="1"/>
            <a:r>
              <a:rPr lang="en-US" sz="2600" dirty="0" smtClean="0"/>
              <a:t>Market prices direct resources</a:t>
            </a:r>
          </a:p>
          <a:p>
            <a:pPr lvl="1"/>
            <a:r>
              <a:rPr lang="en-US" sz="2600" dirty="0" smtClean="0"/>
              <a:t>Consumer demand drives decisions</a:t>
            </a:r>
          </a:p>
          <a:p>
            <a:pPr lvl="1"/>
            <a:r>
              <a:rPr lang="en-US" sz="2600" dirty="0" smtClean="0"/>
              <a:t>Prices determined by market</a:t>
            </a:r>
            <a:endParaRPr lang="en-US" sz="2600" dirty="0"/>
          </a:p>
        </p:txBody>
      </p:sp>
    </p:spTree>
    <p:extLst>
      <p:ext uri="{BB962C8B-B14F-4D97-AF65-F5344CB8AC3E}">
        <p14:creationId xmlns:p14="http://schemas.microsoft.com/office/powerpoint/2010/main" val="49361160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TM01072153">
  <a:themeElements>
    <a:clrScheme name="Default Design 13">
      <a:dk1>
        <a:srgbClr val="993300"/>
      </a:dk1>
      <a:lt1>
        <a:srgbClr val="CCECFF"/>
      </a:lt1>
      <a:dk2>
        <a:srgbClr val="817227"/>
      </a:dk2>
      <a:lt2>
        <a:srgbClr val="5C1F00"/>
      </a:lt2>
      <a:accent1>
        <a:srgbClr val="FF9999"/>
      </a:accent1>
      <a:accent2>
        <a:srgbClr val="BE7960"/>
      </a:accent2>
      <a:accent3>
        <a:srgbClr val="E2F4FF"/>
      </a:accent3>
      <a:accent4>
        <a:srgbClr val="822A00"/>
      </a:accent4>
      <a:accent5>
        <a:srgbClr val="FFCACA"/>
      </a:accent5>
      <a:accent6>
        <a:srgbClr val="AC6D56"/>
      </a:accent6>
      <a:hlink>
        <a:srgbClr val="FFFF99"/>
      </a:hlink>
      <a:folHlink>
        <a:srgbClr val="9A7612"/>
      </a:folHlink>
    </a:clrScheme>
    <a:fontScheme name="Default Design">
      <a:majorFont>
        <a:latin typeface="Arial Black"/>
        <a:ea typeface="ＭＳ Ｐゴシック"/>
        <a:cs typeface=""/>
      </a:majorFont>
      <a:minorFont>
        <a:latin typeface="Arial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charset="0"/>
          </a:defRPr>
        </a:defPPr>
      </a:lstStyle>
    </a:lnDef>
  </a:objectDefaults>
  <a:extraClrSchemeLst>
    <a:extraClrScheme>
      <a:clrScheme name="Default Design 1">
        <a:dk1>
          <a:srgbClr val="3366CC"/>
        </a:dk1>
        <a:lt1>
          <a:srgbClr val="33CCFF"/>
        </a:lt1>
        <a:dk2>
          <a:srgbClr val="FFFFFF"/>
        </a:dk2>
        <a:lt2>
          <a:srgbClr val="3E3E5C"/>
        </a:lt2>
        <a:accent1>
          <a:srgbClr val="5F9FCB"/>
        </a:accent1>
        <a:accent2>
          <a:srgbClr val="0099FF"/>
        </a:accent2>
        <a:accent3>
          <a:srgbClr val="ADE2FF"/>
        </a:accent3>
        <a:accent4>
          <a:srgbClr val="2A56AE"/>
        </a:accent4>
        <a:accent5>
          <a:srgbClr val="B6CDE2"/>
        </a:accent5>
        <a:accent6>
          <a:srgbClr val="008AE7"/>
        </a:accent6>
        <a:hlink>
          <a:srgbClr val="CCECFF"/>
        </a:hlink>
        <a:folHlink>
          <a:srgbClr val="FFFF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777777"/>
        </a:dk1>
        <a:lt1>
          <a:srgbClr val="006699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005682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CC"/>
        </a:dk1>
        <a:lt1>
          <a:srgbClr val="33CCCC"/>
        </a:lt1>
        <a:dk2>
          <a:srgbClr val="CCFFFF"/>
        </a:dk2>
        <a:lt2>
          <a:srgbClr val="003366"/>
        </a:lt2>
        <a:accent1>
          <a:srgbClr val="0099CC"/>
        </a:accent1>
        <a:accent2>
          <a:srgbClr val="00B000"/>
        </a:accent2>
        <a:accent3>
          <a:srgbClr val="ADE2E2"/>
        </a:accent3>
        <a:accent4>
          <a:srgbClr val="0000AE"/>
        </a:accent4>
        <a:accent5>
          <a:srgbClr val="AACAE2"/>
        </a:accent5>
        <a:accent6>
          <a:srgbClr val="009F00"/>
        </a:accent6>
        <a:hlink>
          <a:srgbClr val="66CCFF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3366"/>
        </a:dk1>
        <a:lt1>
          <a:srgbClr val="336699"/>
        </a:lt1>
        <a:dk2>
          <a:srgbClr val="62584E"/>
        </a:dk2>
        <a:lt2>
          <a:srgbClr val="336699"/>
        </a:lt2>
        <a:accent1>
          <a:srgbClr val="3D7AB7"/>
        </a:accent1>
        <a:accent2>
          <a:srgbClr val="468A4B"/>
        </a:accent2>
        <a:accent3>
          <a:srgbClr val="ADB8CA"/>
        </a:accent3>
        <a:accent4>
          <a:srgbClr val="002A56"/>
        </a:accent4>
        <a:accent5>
          <a:srgbClr val="AFBED8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FF66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DEF6F1"/>
        </a:lt1>
        <a:dk2>
          <a:srgbClr val="23607B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8BA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D9"/>
        </a:lt1>
        <a:dk2>
          <a:srgbClr val="BF3737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0000"/>
        </a:dk1>
        <a:lt1>
          <a:srgbClr val="FFFFFF"/>
        </a:lt1>
        <a:dk2>
          <a:srgbClr val="FFFFFF"/>
        </a:dk2>
        <a:lt2>
          <a:srgbClr val="808080"/>
        </a:lt2>
        <a:accent1>
          <a:srgbClr val="79D7ED"/>
        </a:accent1>
        <a:accent2>
          <a:srgbClr val="CCFFFF"/>
        </a:accent2>
        <a:accent3>
          <a:srgbClr val="FFFFFF"/>
        </a:accent3>
        <a:accent4>
          <a:srgbClr val="000000"/>
        </a:accent4>
        <a:accent5>
          <a:srgbClr val="BEE8F4"/>
        </a:accent5>
        <a:accent6>
          <a:srgbClr val="B9E7E7"/>
        </a:accent6>
        <a:hlink>
          <a:srgbClr val="3333CC"/>
        </a:hlink>
        <a:folHlink>
          <a:srgbClr val="77777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000000"/>
        </a:dk1>
        <a:lt1>
          <a:srgbClr val="FFFFFF"/>
        </a:lt1>
        <a:dk2>
          <a:srgbClr val="FFFFFF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0033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4D4D4D"/>
        </a:dk1>
        <a:lt1>
          <a:srgbClr val="008080"/>
        </a:lt1>
        <a:dk2>
          <a:srgbClr val="007086"/>
        </a:dk2>
        <a:lt2>
          <a:srgbClr val="005A58"/>
        </a:lt2>
        <a:accent1>
          <a:srgbClr val="0099B8"/>
        </a:accent1>
        <a:accent2>
          <a:srgbClr val="76C2E0"/>
        </a:accent2>
        <a:accent3>
          <a:srgbClr val="AAC0C0"/>
        </a:accent3>
        <a:accent4>
          <a:srgbClr val="404040"/>
        </a:accent4>
        <a:accent5>
          <a:srgbClr val="AACAD8"/>
        </a:accent5>
        <a:accent6>
          <a:srgbClr val="6AB0CB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000000"/>
        </a:dk1>
        <a:lt1>
          <a:srgbClr val="FFFFFF"/>
        </a:lt1>
        <a:dk2>
          <a:srgbClr val="5F5F5F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FFFF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003399"/>
        </a:dk1>
        <a:lt1>
          <a:srgbClr val="8E6C42"/>
        </a:lt1>
        <a:dk2>
          <a:srgbClr val="8A6426"/>
        </a:dk2>
        <a:lt2>
          <a:srgbClr val="2D2015"/>
        </a:lt2>
        <a:accent1>
          <a:srgbClr val="739EA3"/>
        </a:accent1>
        <a:accent2>
          <a:srgbClr val="8F5F2F"/>
        </a:accent2>
        <a:accent3>
          <a:srgbClr val="C6BAB0"/>
        </a:accent3>
        <a:accent4>
          <a:srgbClr val="002A82"/>
        </a:accent4>
        <a:accent5>
          <a:srgbClr val="BCCCCE"/>
        </a:accent5>
        <a:accent6>
          <a:srgbClr val="81552A"/>
        </a:accent6>
        <a:hlink>
          <a:srgbClr val="CCB400"/>
        </a:hlink>
        <a:folHlink>
          <a:srgbClr val="CC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13">
        <a:dk1>
          <a:srgbClr val="993300"/>
        </a:dk1>
        <a:lt1>
          <a:srgbClr val="CCECFF"/>
        </a:lt1>
        <a:dk2>
          <a:srgbClr val="817227"/>
        </a:dk2>
        <a:lt2>
          <a:srgbClr val="5C1F00"/>
        </a:lt2>
        <a:accent1>
          <a:srgbClr val="FF9999"/>
        </a:accent1>
        <a:accent2>
          <a:srgbClr val="BE7960"/>
        </a:accent2>
        <a:accent3>
          <a:srgbClr val="E2F4FF"/>
        </a:accent3>
        <a:accent4>
          <a:srgbClr val="822A00"/>
        </a:accent4>
        <a:accent5>
          <a:srgbClr val="FFCACA"/>
        </a:accent5>
        <a:accent6>
          <a:srgbClr val="AC6D56"/>
        </a:accent6>
        <a:hlink>
          <a:srgbClr val="FFFF99"/>
        </a:hlink>
        <a:folHlink>
          <a:srgbClr val="9A761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TM01072153</Template>
  <TotalTime>168</TotalTime>
  <Words>377</Words>
  <Application>Microsoft Macintosh PowerPoint</Application>
  <PresentationFormat>On-screen Show (4:3)</PresentationFormat>
  <Paragraphs>40</Paragraphs>
  <Slides>11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TM01072153</vt:lpstr>
      <vt:lpstr>Types of Economies</vt:lpstr>
      <vt:lpstr>Goals of Economic Systems?</vt:lpstr>
      <vt:lpstr>Broad Social Goals</vt:lpstr>
      <vt:lpstr>Broad Social Goals</vt:lpstr>
      <vt:lpstr>Broad Social Goals</vt:lpstr>
      <vt:lpstr>Broad Social Goals</vt:lpstr>
      <vt:lpstr>Broad Social Goals</vt:lpstr>
      <vt:lpstr>Your society</vt:lpstr>
      <vt:lpstr>Most common Economies</vt:lpstr>
      <vt:lpstr>Exit Sip:</vt:lpstr>
      <vt:lpstr>In your groups: Interpret the cartoon</vt:lpstr>
    </vt:vector>
  </TitlesOfParts>
  <Manager/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Types of Economies</dc:title>
  <dc:subject/>
  <dc:creator/>
  <cp:keywords/>
  <dc:description/>
  <cp:lastModifiedBy>Jon  Poole</cp:lastModifiedBy>
  <cp:revision>6</cp:revision>
  <cp:lastPrinted>1601-01-01T00:00:00Z</cp:lastPrinted>
  <dcterms:created xsi:type="dcterms:W3CDTF">1601-01-01T00:00:00Z</dcterms:created>
  <dcterms:modified xsi:type="dcterms:W3CDTF">2015-09-08T20:43:50Z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TC010721531033</vt:lpwstr>
  </property>
</Properties>
</file>